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65472"/>
    <a:srgbClr val="3654FF"/>
    <a:srgbClr val="113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73763" autoAdjust="0"/>
  </p:normalViewPr>
  <p:slideViewPr>
    <p:cSldViewPr snapToGrid="0" snapToObjects="1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E4645-96FB-4950-82C6-9067C67E0379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E7987-69B0-47B2-A7FE-C15A32FD56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74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E7987-69B0-47B2-A7FE-C15A32FD564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185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AB62-ACAE-48DA-972E-8193F1B3586A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0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AB62-ACAE-48DA-972E-8193F1B3586A}" type="slidenum">
              <a:rPr lang="en-CA" smtClean="0"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78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238517"/>
            <a:ext cx="9144000" cy="1619483"/>
          </a:xfrm>
          <a:prstGeom prst="rect">
            <a:avLst/>
          </a:prstGeom>
          <a:gradFill flip="none" rotWithShape="1">
            <a:gsLst>
              <a:gs pos="0">
                <a:srgbClr val="11335D"/>
              </a:gs>
              <a:gs pos="100000">
                <a:srgbClr val="365472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229"/>
            <a:ext cx="7772400" cy="3321390"/>
          </a:xfrm>
        </p:spPr>
        <p:txBody>
          <a:bodyPr>
            <a:noAutofit/>
          </a:bodyPr>
          <a:lstStyle>
            <a:lvl1pPr algn="ctr">
              <a:defRPr sz="7200">
                <a:latin typeface="Palatino"/>
                <a:cs typeface="Palatin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9526"/>
            <a:ext cx="6400800" cy="7421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23F1-BEB9-4911-90B6-EFCF0985FB2E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QSC_WordMark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32" y="5808056"/>
            <a:ext cx="3188208" cy="384048"/>
          </a:xfrm>
          <a:prstGeom prst="rect">
            <a:avLst/>
          </a:prstGeom>
        </p:spPr>
      </p:pic>
      <p:pic>
        <p:nvPicPr>
          <p:cNvPr id="11" name="Picture 10" descr="foote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 r="5641"/>
          <a:stretch/>
        </p:blipFill>
        <p:spPr>
          <a:xfrm>
            <a:off x="0" y="5225871"/>
            <a:ext cx="9144000" cy="121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4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264-A4AF-449B-B3C0-55E8986F06F8}" type="datetime1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6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5CE9-C2D9-4E61-8B10-52925C75FA9E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769-1F5F-4176-A893-BE99E6A727D2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79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/>
          <a:srcRect t="21473" r="19886" b="30628"/>
          <a:stretch/>
        </p:blipFill>
        <p:spPr>
          <a:xfrm>
            <a:off x="1865169" y="-19050"/>
            <a:ext cx="7335982" cy="68770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01" y="246169"/>
            <a:ext cx="1869105" cy="1421882"/>
          </a:xfrm>
          <a:prstGeom prst="rect">
            <a:avLst/>
          </a:prstGeom>
        </p:spPr>
      </p:pic>
      <p:sp>
        <p:nvSpPr>
          <p:cNvPr id="25" name="Date Placeholder 2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A318B5-2406-493D-984A-5A401CA94409}" type="datetime1">
              <a:rPr lang="en-US" smtClean="0"/>
              <a:t>5/17/2016</a:t>
            </a:fld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095" y="4592909"/>
            <a:ext cx="6858000" cy="48164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67" y="461925"/>
            <a:ext cx="2325710" cy="2860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64266" y="748023"/>
            <a:ext cx="2188846" cy="558289"/>
          </a:xfrm>
          <a:prstGeom prst="rect">
            <a:avLst/>
          </a:prstGeom>
        </p:spPr>
      </p:pic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5251990"/>
            <a:ext cx="6857970" cy="842981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Click to edit author(s)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96" y="1483744"/>
            <a:ext cx="6454805" cy="2916178"/>
          </a:xfrm>
        </p:spPr>
        <p:txBody>
          <a:bodyPr anchor="b"/>
          <a:lstStyle>
            <a:lvl1pPr algn="l">
              <a:defRPr sz="6000">
                <a:latin typeface="Palatino Linotype" panose="0204050205050503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25"/>
          <p:cNvSpPr>
            <a:spLocks noGrp="1"/>
          </p:cNvSpPr>
          <p:nvPr>
            <p:ph type="ftr" sz="quarter" idx="15"/>
          </p:nvPr>
        </p:nvSpPr>
        <p:spPr>
          <a:xfrm>
            <a:off x="3028950" y="6356353"/>
            <a:ext cx="3086100" cy="365125"/>
          </a:xfrm>
        </p:spPr>
        <p:txBody>
          <a:bodyPr/>
          <a:lstStyle/>
          <a:p>
            <a:r>
              <a:rPr lang="en-CA" smtClean="0"/>
              <a:t>MiSE 2016</a:t>
            </a:r>
            <a:endParaRPr lang="en-CA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6"/>
          </p:nvPr>
        </p:nvSpPr>
        <p:spPr>
          <a:xfrm>
            <a:off x="6457950" y="6356353"/>
            <a:ext cx="2057400" cy="365125"/>
          </a:xfrm>
        </p:spPr>
        <p:txBody>
          <a:bodyPr/>
          <a:lstStyle/>
          <a:p>
            <a:fld id="{BD5E681B-CEE6-4E9A-9AD1-7B404E4AE4A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89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703774"/>
            <a:ext cx="9144000" cy="3186984"/>
          </a:xfrm>
          <a:prstGeom prst="rect">
            <a:avLst/>
          </a:prstGeom>
          <a:gradFill flip="none" rotWithShape="1">
            <a:gsLst>
              <a:gs pos="0">
                <a:srgbClr val="11335D"/>
              </a:gs>
              <a:gs pos="100000">
                <a:srgbClr val="365472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229"/>
            <a:ext cx="7772400" cy="3321390"/>
          </a:xfrm>
        </p:spPr>
        <p:txBody>
          <a:bodyPr>
            <a:noAutofit/>
          </a:bodyPr>
          <a:lstStyle>
            <a:lvl1pPr algn="ctr">
              <a:defRPr sz="6600">
                <a:latin typeface="Palatino"/>
                <a:cs typeface="Palatin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87872"/>
            <a:ext cx="7772400" cy="123079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9729-1DC5-40D5-AC0B-9E23A093169D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foote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 r="5641"/>
          <a:stretch/>
        </p:blipFill>
        <p:spPr>
          <a:xfrm>
            <a:off x="0" y="3569367"/>
            <a:ext cx="9144000" cy="121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0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770594"/>
          </a:xfrm>
          <a:prstGeom prst="rect">
            <a:avLst/>
          </a:prstGeom>
          <a:gradFill flip="none" rotWithShape="1">
            <a:gsLst>
              <a:gs pos="0">
                <a:srgbClr val="11335D"/>
              </a:gs>
              <a:gs pos="100000">
                <a:srgbClr val="365472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4045"/>
            <a:ext cx="9143999" cy="1161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8" y="164739"/>
            <a:ext cx="8548648" cy="79993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Palatino"/>
                <a:cs typeface="Palatin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071"/>
            <a:ext cx="8229600" cy="4270092"/>
          </a:xfrm>
        </p:spPr>
        <p:txBody>
          <a:bodyPr/>
          <a:lstStyle>
            <a:lvl1pPr>
              <a:defRPr>
                <a:latin typeface="Myriad Pro"/>
                <a:cs typeface="Myriad Pro"/>
              </a:defRPr>
            </a:lvl1pPr>
            <a:lvl2pPr>
              <a:defRPr>
                <a:latin typeface="Myriad Pro"/>
                <a:cs typeface="Myriad Pro"/>
              </a:defRPr>
            </a:lvl2pPr>
            <a:lvl3pPr>
              <a:defRPr>
                <a:latin typeface="Myriad Pro"/>
                <a:cs typeface="Myriad Pro"/>
              </a:defRPr>
            </a:lvl3pPr>
            <a:lvl4pPr>
              <a:defRPr>
                <a:latin typeface="Myriad Pro"/>
                <a:cs typeface="Myriad Pro"/>
              </a:defRPr>
            </a:lvl4pPr>
            <a:lvl5pPr>
              <a:defRPr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AAE4-FF8F-4C40-AE51-5861949F3013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2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06F1-9B17-46D5-9CE4-808ECBC5813A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9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DC12-EA7B-4FB5-882B-6C93D4450759}" type="datetime1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9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B0F5-5562-49EF-838C-D65157582A95}" type="datetime1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C0E7-21EA-4073-B92F-0A453E04D04F}" type="datetime1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7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6F30-A360-4EF0-9225-2FCD8D2E5AB5}" type="datetime1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6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43E7-8A1E-4019-8518-6BE5FC6DC760}" type="datetime1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2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8321-67D6-4992-B899-356D696857EC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AB2D-6CF8-F940-B7ED-B0AD457A0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0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"/>
          <a:ea typeface="+mj-ea"/>
          <a:cs typeface="Palatin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Examining the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Co-Evolution </a:t>
            </a:r>
            <a:r>
              <a:rPr lang="en-US" sz="4000" b="1" dirty="0"/>
              <a:t>Relationship </a:t>
            </a:r>
            <a:r>
              <a:rPr lang="en-US" sz="4000" b="1" dirty="0" smtClean="0"/>
              <a:t>Between Simulink </a:t>
            </a:r>
            <a:r>
              <a:rPr lang="en-US" sz="4000" b="1" dirty="0"/>
              <a:t>Models and their Test Cases</a:t>
            </a:r>
            <a:endParaRPr lang="en-CA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u="sng" dirty="0" smtClean="0"/>
              <a:t>Eric </a:t>
            </a:r>
            <a:r>
              <a:rPr lang="en-CA" u="sng" dirty="0" smtClean="0"/>
              <a:t>J. </a:t>
            </a:r>
            <a:r>
              <a:rPr lang="en-CA" u="sng" dirty="0" smtClean="0"/>
              <a:t>Rapos</a:t>
            </a:r>
            <a:r>
              <a:rPr lang="en-CA" dirty="0" smtClean="0"/>
              <a:t> </a:t>
            </a:r>
            <a:r>
              <a:rPr lang="en-CA" b="0" dirty="0" smtClean="0"/>
              <a:t>and James </a:t>
            </a:r>
            <a:r>
              <a:rPr lang="en-CA" b="0" dirty="0" smtClean="0"/>
              <a:t>R. </a:t>
            </a:r>
            <a:r>
              <a:rPr lang="en-CA" b="0" dirty="0" smtClean="0"/>
              <a:t>Cordy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RQ2</a:t>
            </a:r>
            <a:r>
              <a:rPr lang="en-US" dirty="0"/>
              <a:t>: Is there a noticeable increase in development and </a:t>
            </a:r>
            <a:r>
              <a:rPr lang="en-US" dirty="0" smtClean="0"/>
              <a:t>test activity </a:t>
            </a:r>
            <a:r>
              <a:rPr lang="en-US" dirty="0"/>
              <a:t>surrounding major releases or </a:t>
            </a:r>
            <a:r>
              <a:rPr lang="en-US" dirty="0" smtClean="0"/>
              <a:t>significant </a:t>
            </a:r>
            <a:r>
              <a:rPr lang="en-US" dirty="0"/>
              <a:t>events? </a:t>
            </a:r>
            <a:r>
              <a:rPr lang="en-US" dirty="0" smtClean="0"/>
              <a:t>Is there </a:t>
            </a:r>
            <a:r>
              <a:rPr lang="en-US" dirty="0"/>
              <a:t>a noticeable stabilization nearing </a:t>
            </a:r>
            <a:r>
              <a:rPr lang="en-US" dirty="0" smtClean="0"/>
              <a:t>the final </a:t>
            </a:r>
            <a:r>
              <a:rPr lang="en-US" dirty="0"/>
              <a:t>release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RQ3</a:t>
            </a:r>
            <a:r>
              <a:rPr lang="en-US" dirty="0"/>
              <a:t>: Are there instances of changes to models that do </a:t>
            </a:r>
            <a:r>
              <a:rPr lang="en-US" dirty="0" smtClean="0"/>
              <a:t>not necessitate </a:t>
            </a:r>
            <a:r>
              <a:rPr lang="en-US" dirty="0"/>
              <a:t>changes in the tests? If so, how common </a:t>
            </a:r>
            <a:r>
              <a:rPr lang="en-US" dirty="0" smtClean="0"/>
              <a:t>are they</a:t>
            </a:r>
            <a:r>
              <a:rPr lang="en-US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and tests provided by our industrial partners.</a:t>
            </a:r>
          </a:p>
          <a:p>
            <a:endParaRPr lang="en-US" dirty="0"/>
          </a:p>
          <a:p>
            <a:r>
              <a:rPr lang="en-US" dirty="0" smtClean="0"/>
              <a:t>Matlab Simulink models, used for simulation, and eventual code generation for use in electronic control units (ECUs) in vehicles.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</a:t>
            </a:r>
            <a:r>
              <a:rPr lang="en-US" dirty="0"/>
              <a:t>S</a:t>
            </a:r>
            <a:r>
              <a:rPr lang="en-US" dirty="0" smtClean="0"/>
              <a:t>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9 rings (collections of sub-components)</a:t>
            </a:r>
          </a:p>
          <a:p>
            <a:pPr lvl="1"/>
            <a:r>
              <a:rPr lang="en-US" dirty="0" smtClean="0"/>
              <a:t>Model for each sub-component, plus one for the ring</a:t>
            </a:r>
          </a:p>
          <a:p>
            <a:endParaRPr lang="en-US" dirty="0"/>
          </a:p>
          <a:p>
            <a:r>
              <a:rPr lang="en-US" dirty="0" smtClean="0"/>
              <a:t>Total of 55 sub-component models, and 9 ring integration models</a:t>
            </a:r>
          </a:p>
          <a:p>
            <a:endParaRPr lang="en-US" dirty="0"/>
          </a:p>
          <a:p>
            <a:r>
              <a:rPr lang="en-US" dirty="0" smtClean="0"/>
              <a:t>15 releases over which models were updated (not all models exist in each release)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97063"/>
          <a:ext cx="7886700" cy="471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"/>
                <a:gridCol w="788670"/>
                <a:gridCol w="788670"/>
                <a:gridCol w="788670"/>
                <a:gridCol w="788670"/>
                <a:gridCol w="788670"/>
                <a:gridCol w="788670"/>
                <a:gridCol w="788670"/>
                <a:gridCol w="788670"/>
                <a:gridCol w="788670"/>
              </a:tblGrid>
              <a:tr h="32388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Rings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Rel.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7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9</a:t>
                      </a:r>
                      <a:endParaRPr lang="en-US" sz="1200" b="1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7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9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14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662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Provided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 will note, there were many blanks – we needed to remove blank rows, and fill in any other holes by creating duplicates of previous releases.</a:t>
            </a:r>
          </a:p>
          <a:p>
            <a:endParaRPr lang="en-US" dirty="0"/>
          </a:p>
          <a:p>
            <a:r>
              <a:rPr lang="en-US" dirty="0" smtClean="0"/>
              <a:t>After all of this, we ended up with 53 component models over 9 releases, for a total of 477 models and corresponding tests.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 Comparison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Comparison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Co-Evolution Relationship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Pairwise differencing between two consecutive versions of the same model (results in 8 comparisons)</a:t>
            </a:r>
          </a:p>
          <a:p>
            <a:endParaRPr lang="en-US" dirty="0"/>
          </a:p>
          <a:p>
            <a:r>
              <a:rPr lang="en-US" dirty="0" smtClean="0"/>
              <a:t>Possible Results: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Does Not Exist Anymore (but </a:t>
            </a:r>
            <a:r>
              <a:rPr lang="en-US" dirty="0" smtClean="0"/>
              <a:t>existed previously)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Does Not Exist Yet (but will exist in </a:t>
            </a:r>
            <a:r>
              <a:rPr lang="en-US" dirty="0" smtClean="0"/>
              <a:t>a later release)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Newly Created This </a:t>
            </a:r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Model Deleted </a:t>
            </a:r>
            <a:r>
              <a:rPr lang="en-US" dirty="0"/>
              <a:t>This </a:t>
            </a:r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Was </a:t>
            </a:r>
            <a:r>
              <a:rPr lang="en-US" dirty="0" smtClean="0"/>
              <a:t>Modified </a:t>
            </a:r>
          </a:p>
          <a:p>
            <a:pPr lvl="2"/>
            <a:r>
              <a:rPr lang="en-US" dirty="0" smtClean="0"/>
              <a:t>listed </a:t>
            </a:r>
            <a:r>
              <a:rPr lang="en-US" dirty="0"/>
              <a:t>as </a:t>
            </a:r>
            <a:r>
              <a:rPr lang="en-US" dirty="0" smtClean="0"/>
              <a:t># of </a:t>
            </a:r>
            <a:r>
              <a:rPr lang="en-US" dirty="0"/>
              <a:t>additions, </a:t>
            </a:r>
            <a:r>
              <a:rPr lang="en-US" dirty="0" smtClean="0"/>
              <a:t>modifications</a:t>
            </a:r>
            <a:r>
              <a:rPr lang="en-US" dirty="0"/>
              <a:t>, and </a:t>
            </a:r>
            <a:r>
              <a:rPr lang="en-US" dirty="0" smtClean="0"/>
              <a:t>deletions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Matlab Script to examine differences using XML comparison (part of built-in Matlab tool)</a:t>
            </a:r>
          </a:p>
          <a:p>
            <a:endParaRPr lang="en-US" dirty="0"/>
          </a:p>
          <a:p>
            <a:r>
              <a:rPr lang="en-US" dirty="0" smtClean="0"/>
              <a:t>Remove any non-semantic changes, and other irrelevant information.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Similar pairwise comparison of consecutive versions of Excel Spreadsheet files (test format).</a:t>
            </a:r>
          </a:p>
          <a:p>
            <a:endParaRPr lang="en-US" dirty="0"/>
          </a:p>
          <a:p>
            <a:r>
              <a:rPr lang="en-US" dirty="0" smtClean="0"/>
              <a:t>Possible Results: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Test Does Not </a:t>
            </a:r>
            <a:r>
              <a:rPr lang="en-US" dirty="0"/>
              <a:t>Exist Anymore (but existed </a:t>
            </a:r>
            <a:r>
              <a:rPr lang="en-US" dirty="0" smtClean="0"/>
              <a:t>previously)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Does </a:t>
            </a:r>
            <a:r>
              <a:rPr lang="en-US" dirty="0" smtClean="0"/>
              <a:t>Not Exist </a:t>
            </a:r>
            <a:r>
              <a:rPr lang="en-US" dirty="0"/>
              <a:t>Yet (but will exist in a later </a:t>
            </a:r>
            <a:r>
              <a:rPr lang="en-US" dirty="0" smtClean="0"/>
              <a:t>release)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Newly </a:t>
            </a:r>
            <a:r>
              <a:rPr lang="en-US" dirty="0" smtClean="0"/>
              <a:t>Created </a:t>
            </a:r>
            <a:r>
              <a:rPr lang="en-US" dirty="0"/>
              <a:t>This </a:t>
            </a:r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Deleted This </a:t>
            </a:r>
            <a:r>
              <a:rPr lang="en-US" dirty="0" smtClean="0"/>
              <a:t>Release</a:t>
            </a:r>
            <a:endParaRPr lang="en-US" dirty="0"/>
          </a:p>
          <a:p>
            <a:pPr lvl="1"/>
            <a:r>
              <a:rPr lang="en-US" dirty="0" smtClean="0"/>
              <a:t>Test Was Modified </a:t>
            </a:r>
          </a:p>
          <a:p>
            <a:pPr lvl="2"/>
            <a:r>
              <a:rPr lang="en-US" dirty="0" smtClean="0"/>
              <a:t>listed </a:t>
            </a:r>
            <a:r>
              <a:rPr lang="en-US" dirty="0"/>
              <a:t>as # of test cases added or removed OR </a:t>
            </a:r>
            <a:r>
              <a:rPr lang="en-US" dirty="0" smtClean="0"/>
              <a:t># of tests </a:t>
            </a:r>
            <a:r>
              <a:rPr lang="en-US" dirty="0"/>
              <a:t>which are the same and # of tests that have </a:t>
            </a:r>
            <a:r>
              <a:rPr lang="en-US" dirty="0" smtClean="0"/>
              <a:t>changed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source models change over time, their corresponding tests need to stay up to date.</a:t>
            </a:r>
          </a:p>
          <a:p>
            <a:endParaRPr lang="en-US" dirty="0"/>
          </a:p>
          <a:p>
            <a:r>
              <a:rPr lang="en-US" dirty="0" smtClean="0"/>
              <a:t>Our aim is to automate this process, but first we must understand the relationship between models and tests.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Matlab, read in Excel spreadsheets corresponding to tests, and perform cell-to-cell comparison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a given model comparison and test comparison, determine the co-evolution relationship between the artifacts.</a:t>
            </a:r>
          </a:p>
          <a:p>
            <a:endParaRPr lang="en-US" dirty="0"/>
          </a:p>
          <a:p>
            <a:r>
              <a:rPr lang="en-US" dirty="0" smtClean="0"/>
              <a:t>Possible Results: </a:t>
            </a:r>
          </a:p>
          <a:p>
            <a:pPr lvl="1"/>
            <a:r>
              <a:rPr lang="en-US" dirty="0"/>
              <a:t>(1) No Change In </a:t>
            </a:r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(2</a:t>
            </a:r>
            <a:r>
              <a:rPr lang="en-US" dirty="0"/>
              <a:t>) Model and Test Do </a:t>
            </a:r>
            <a:r>
              <a:rPr lang="en-US" dirty="0" smtClean="0"/>
              <a:t>Not Exist </a:t>
            </a:r>
            <a:r>
              <a:rPr lang="en-US" dirty="0"/>
              <a:t>in Both </a:t>
            </a:r>
            <a:r>
              <a:rPr lang="en-US" dirty="0" smtClean="0"/>
              <a:t>Releases</a:t>
            </a:r>
          </a:p>
          <a:p>
            <a:pPr lvl="1"/>
            <a:r>
              <a:rPr lang="en-US" dirty="0" smtClean="0"/>
              <a:t>(3</a:t>
            </a:r>
            <a:r>
              <a:rPr lang="en-US" dirty="0"/>
              <a:t>) Model and Test Newly </a:t>
            </a:r>
            <a:r>
              <a:rPr lang="en-US" dirty="0" smtClean="0"/>
              <a:t>Added This Release</a:t>
            </a:r>
          </a:p>
          <a:p>
            <a:pPr lvl="1"/>
            <a:r>
              <a:rPr lang="en-US" dirty="0" smtClean="0"/>
              <a:t>(4</a:t>
            </a:r>
            <a:r>
              <a:rPr lang="en-US" dirty="0"/>
              <a:t>) Model and Test Deleted This </a:t>
            </a:r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(5) Change </a:t>
            </a:r>
            <a:r>
              <a:rPr lang="en-US" dirty="0"/>
              <a:t>in Model But Not In </a:t>
            </a:r>
            <a:r>
              <a:rPr lang="en-US" dirty="0" smtClean="0"/>
              <a:t>Test</a:t>
            </a:r>
            <a:endParaRPr lang="en-US" dirty="0"/>
          </a:p>
          <a:p>
            <a:pPr lvl="1"/>
            <a:r>
              <a:rPr lang="en-US" dirty="0" smtClean="0"/>
              <a:t>(6</a:t>
            </a:r>
            <a:r>
              <a:rPr lang="en-US" dirty="0"/>
              <a:t>) No Change in </a:t>
            </a:r>
            <a:r>
              <a:rPr lang="en-US" dirty="0" smtClean="0"/>
              <a:t>Model But </a:t>
            </a:r>
            <a:r>
              <a:rPr lang="en-US" dirty="0"/>
              <a:t>Change In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(7</a:t>
            </a:r>
            <a:r>
              <a:rPr lang="en-US" dirty="0"/>
              <a:t>) Change in Model and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Co-Evolution 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a given model comparison and test comparison, determine the co-evolution relationship between the artifacts.</a:t>
            </a:r>
          </a:p>
          <a:p>
            <a:endParaRPr lang="en-US" dirty="0"/>
          </a:p>
          <a:p>
            <a:r>
              <a:rPr lang="en-US" dirty="0" smtClean="0"/>
              <a:t>Possible Results: </a:t>
            </a:r>
          </a:p>
          <a:p>
            <a:pPr lvl="1"/>
            <a:r>
              <a:rPr lang="en-US" dirty="0"/>
              <a:t>(1) No Change In </a:t>
            </a:r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(2</a:t>
            </a:r>
            <a:r>
              <a:rPr lang="en-US" dirty="0"/>
              <a:t>) Model and Test Do </a:t>
            </a:r>
            <a:r>
              <a:rPr lang="en-US" dirty="0" smtClean="0"/>
              <a:t>Not Exist </a:t>
            </a:r>
            <a:r>
              <a:rPr lang="en-US" dirty="0"/>
              <a:t>in Both </a:t>
            </a:r>
            <a:r>
              <a:rPr lang="en-US" dirty="0" smtClean="0"/>
              <a:t>Releases</a:t>
            </a:r>
          </a:p>
          <a:p>
            <a:pPr lvl="1"/>
            <a:r>
              <a:rPr lang="en-US" dirty="0" smtClean="0"/>
              <a:t>(3</a:t>
            </a:r>
            <a:r>
              <a:rPr lang="en-US" dirty="0"/>
              <a:t>) Model and Test Newly </a:t>
            </a:r>
            <a:r>
              <a:rPr lang="en-US" dirty="0" smtClean="0"/>
              <a:t>Added This Release</a:t>
            </a:r>
          </a:p>
          <a:p>
            <a:pPr lvl="1"/>
            <a:r>
              <a:rPr lang="en-US" dirty="0" smtClean="0"/>
              <a:t>(4</a:t>
            </a:r>
            <a:r>
              <a:rPr lang="en-US" dirty="0"/>
              <a:t>) Model and Test Deleted This </a:t>
            </a:r>
            <a:r>
              <a:rPr lang="en-US" dirty="0" smtClean="0"/>
              <a:t>Release</a:t>
            </a:r>
          </a:p>
          <a:p>
            <a:pPr lvl="1"/>
            <a:r>
              <a:rPr lang="en-US" b="1" u="sng" dirty="0" smtClean="0"/>
              <a:t>(5) Change </a:t>
            </a:r>
            <a:r>
              <a:rPr lang="en-US" b="1" u="sng" dirty="0"/>
              <a:t>in Model But Not In </a:t>
            </a:r>
            <a:r>
              <a:rPr lang="en-US" b="1" u="sng" dirty="0" smtClean="0"/>
              <a:t>Test</a:t>
            </a:r>
            <a:endParaRPr lang="en-US" b="1" u="sng" dirty="0"/>
          </a:p>
          <a:p>
            <a:pPr lvl="1"/>
            <a:r>
              <a:rPr lang="en-US" b="1" u="sng" dirty="0" smtClean="0"/>
              <a:t>(6</a:t>
            </a:r>
            <a:r>
              <a:rPr lang="en-US" b="1" u="sng" dirty="0"/>
              <a:t>) No Change in </a:t>
            </a:r>
            <a:r>
              <a:rPr lang="en-US" b="1" u="sng" dirty="0" smtClean="0"/>
              <a:t>Model But </a:t>
            </a:r>
            <a:r>
              <a:rPr lang="en-US" b="1" u="sng" dirty="0"/>
              <a:t>Change In </a:t>
            </a:r>
            <a:r>
              <a:rPr lang="en-US" b="1" u="sng" dirty="0" smtClean="0"/>
              <a:t>Test</a:t>
            </a:r>
          </a:p>
          <a:p>
            <a:pPr lvl="1"/>
            <a:r>
              <a:rPr lang="en-US" dirty="0" smtClean="0"/>
              <a:t>(7</a:t>
            </a:r>
            <a:r>
              <a:rPr lang="en-US" dirty="0"/>
              <a:t>) Change in Model and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Co-Evolution 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result was a table with a row for each model, and a column for each version comparison (i.e. release 13 – release 15).</a:t>
            </a:r>
          </a:p>
          <a:p>
            <a:endParaRPr lang="en-US" dirty="0"/>
          </a:p>
          <a:p>
            <a:r>
              <a:rPr lang="en-US" dirty="0" smtClean="0"/>
              <a:t>In each cell is the numerical value corresponding the results on the previous slide (1-7).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Did We Find?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1737" y="6241762"/>
            <a:ext cx="1533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1" y="1419225"/>
            <a:ext cx="24765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 </a:t>
            </a:r>
            <a:r>
              <a:rPr lang="en-US" b="1" dirty="0" smtClean="0"/>
              <a:t>- </a:t>
            </a:r>
            <a:r>
              <a:rPr lang="en-US" b="1" dirty="0"/>
              <a:t>No Change in Both (1,2)</a:t>
            </a:r>
          </a:p>
          <a:p>
            <a:endParaRPr lang="en-US" b="1" dirty="0"/>
          </a:p>
          <a:p>
            <a:r>
              <a:rPr lang="en-US" b="1" dirty="0" smtClean="0"/>
              <a:t>Light </a:t>
            </a:r>
            <a:r>
              <a:rPr lang="en-US" b="1" dirty="0"/>
              <a:t>Gray -</a:t>
            </a:r>
            <a:r>
              <a:rPr lang="en-US" b="1" dirty="0" smtClean="0"/>
              <a:t> </a:t>
            </a:r>
            <a:r>
              <a:rPr lang="en-US" b="1" dirty="0"/>
              <a:t>Co-Evolution Occurrence (3,4,7)</a:t>
            </a:r>
          </a:p>
          <a:p>
            <a:endParaRPr lang="en-US" b="1" dirty="0" smtClean="0"/>
          </a:p>
          <a:p>
            <a:r>
              <a:rPr lang="en-US" b="1" dirty="0" smtClean="0"/>
              <a:t>Medium </a:t>
            </a:r>
            <a:r>
              <a:rPr lang="en-US" b="1" dirty="0"/>
              <a:t>Gray </a:t>
            </a:r>
            <a:r>
              <a:rPr lang="en-US" b="1" dirty="0" smtClean="0"/>
              <a:t>- </a:t>
            </a:r>
            <a:r>
              <a:rPr lang="en-US" b="1" dirty="0"/>
              <a:t>Change in Test, None in Model (6)</a:t>
            </a:r>
          </a:p>
          <a:p>
            <a:endParaRPr lang="en-US" b="1" dirty="0" smtClean="0"/>
          </a:p>
          <a:p>
            <a:r>
              <a:rPr lang="en-US" b="1" dirty="0" smtClean="0"/>
              <a:t>Dark </a:t>
            </a:r>
            <a:r>
              <a:rPr lang="en-US" b="1" dirty="0"/>
              <a:t>Gray </a:t>
            </a:r>
            <a:r>
              <a:rPr lang="en-US" b="1" dirty="0" smtClean="0"/>
              <a:t>- </a:t>
            </a:r>
            <a:r>
              <a:rPr lang="en-US" b="1" dirty="0"/>
              <a:t>Change in Model, None in Test (5)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5" y="46014"/>
            <a:ext cx="6477000" cy="65341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17571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/>
              <a:t>RQ1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co-evolution happen synchronously or is there a delay?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279" y="1897063"/>
            <a:ext cx="5785441" cy="42799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Disparity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found that approximately 90% of cases resulted in the tests co-evolving alongside the models.</a:t>
            </a:r>
          </a:p>
          <a:p>
            <a:endParaRPr lang="en-US" dirty="0"/>
          </a:p>
          <a:p>
            <a:r>
              <a:rPr lang="en-US" dirty="0" smtClean="0"/>
              <a:t>Of the ~10%, most are instances where there are changes in models but not tests (result 5) which will be discussed in RQ3.</a:t>
            </a:r>
          </a:p>
          <a:p>
            <a:pPr lvl="1"/>
            <a:r>
              <a:rPr lang="en-US" dirty="0" smtClean="0"/>
              <a:t>There were 8 occurrences of the tests changing and the model not (result 6) which required further analysis.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were able to conclude that </a:t>
            </a:r>
            <a:r>
              <a:rPr lang="en-US" dirty="0"/>
              <a:t>for this model set, and that when a change to test </a:t>
            </a:r>
            <a:r>
              <a:rPr lang="en-US" dirty="0" smtClean="0"/>
              <a:t>suites is </a:t>
            </a:r>
            <a:r>
              <a:rPr lang="en-US" dirty="0"/>
              <a:t>required, it is completed prior to the end of the </a:t>
            </a:r>
            <a:r>
              <a:rPr lang="en-US" dirty="0" smtClean="0"/>
              <a:t>current release cycle and no delay is found.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Models: Matlab Simulink</a:t>
            </a:r>
          </a:p>
          <a:p>
            <a:endParaRPr lang="en-US" dirty="0"/>
          </a:p>
          <a:p>
            <a:r>
              <a:rPr lang="en-US" dirty="0" smtClean="0"/>
              <a:t>Domain: Automotive Industry (Partners)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94002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RQ2: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there a noticeable increase in development and test</a:t>
            </a:r>
          </a:p>
          <a:p>
            <a:r>
              <a:rPr lang="en-US" dirty="0"/>
              <a:t>activity surrounding major releases or </a:t>
            </a:r>
            <a:r>
              <a:rPr lang="en-US" dirty="0" smtClean="0"/>
              <a:t>significant </a:t>
            </a:r>
            <a:r>
              <a:rPr lang="en-US" dirty="0"/>
              <a:t>events? Is</a:t>
            </a:r>
          </a:p>
          <a:p>
            <a:r>
              <a:rPr lang="en-US" dirty="0"/>
              <a:t>there a noticeable stabilization nearing the </a:t>
            </a:r>
            <a:r>
              <a:rPr lang="en-US" dirty="0" smtClean="0"/>
              <a:t>final </a:t>
            </a:r>
            <a:r>
              <a:rPr lang="en-US" dirty="0"/>
              <a:t>release?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answer to this question can be found by examining </a:t>
            </a:r>
            <a:r>
              <a:rPr lang="en-US" dirty="0" smtClean="0"/>
              <a:t>the percentage </a:t>
            </a:r>
            <a:r>
              <a:rPr lang="en-US" dirty="0"/>
              <a:t>of models and/or test that change </a:t>
            </a:r>
            <a:r>
              <a:rPr lang="en-US" dirty="0" smtClean="0"/>
              <a:t>surrounding these </a:t>
            </a:r>
            <a:r>
              <a:rPr lang="en-US" dirty="0"/>
              <a:t>events, as compared to the releases immediately prior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Based on domain knowledge, we know that releases </a:t>
            </a:r>
            <a:r>
              <a:rPr lang="en-US" dirty="0"/>
              <a:t>1, 3, 8, 11, and 15 are the </a:t>
            </a:r>
            <a:r>
              <a:rPr lang="en-US" dirty="0" smtClean="0"/>
              <a:t>major releases </a:t>
            </a:r>
            <a:r>
              <a:rPr lang="en-US" dirty="0"/>
              <a:t>for this </a:t>
            </a:r>
            <a:r>
              <a:rPr lang="en-US" dirty="0" smtClean="0"/>
              <a:t>software.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4601" y="1897063"/>
            <a:ext cx="5074797" cy="42799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Models &amp; Tests Changed at Each Release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8887536">
            <a:off x="2362758" y="5348507"/>
            <a:ext cx="663217" cy="1619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8887536">
            <a:off x="4008678" y="5348507"/>
            <a:ext cx="663217" cy="1619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8887536">
            <a:off x="4978443" y="5423755"/>
            <a:ext cx="773277" cy="1619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87536">
            <a:off x="6071439" y="5423755"/>
            <a:ext cx="773277" cy="1619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9768" y="1897063"/>
            <a:ext cx="5084463" cy="42799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Change Over Time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this analysis, it can be concluded that there are certainly indications of increased testing efforts around major releases and stabilization approaching the final release.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30392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RQ3: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instances of changes to models that do not</a:t>
            </a:r>
          </a:p>
          <a:p>
            <a:r>
              <a:rPr lang="en-US" dirty="0"/>
              <a:t>necessitate changes in the tests? If so, how common are</a:t>
            </a:r>
          </a:p>
          <a:p>
            <a:r>
              <a:rPr lang="en-US" dirty="0"/>
              <a:t>they?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it is evident that there are indeed instances of this phenomenon, the question of frequency is more interesting.</a:t>
            </a:r>
          </a:p>
          <a:p>
            <a:endParaRPr lang="en-US" dirty="0"/>
          </a:p>
          <a:p>
            <a:r>
              <a:rPr lang="en-US" dirty="0" smtClean="0"/>
              <a:t>There were 50 occurrences of a change in a model and not test in our data set, compared to a total of 110 model changes occurring. This equates to 45.5% of model changes not requiring a change in the test suite.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were able to </a:t>
            </a:r>
            <a:r>
              <a:rPr lang="en-US" dirty="0" smtClean="0"/>
              <a:t>conclude that </a:t>
            </a:r>
            <a:r>
              <a:rPr lang="en-US" dirty="0"/>
              <a:t>there is a strong positive correlation between </a:t>
            </a:r>
            <a:r>
              <a:rPr lang="en-US" dirty="0" smtClean="0"/>
              <a:t>models changed </a:t>
            </a:r>
            <a:r>
              <a:rPr lang="en-US" dirty="0"/>
              <a:t>and tests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smtClean="0"/>
              <a:t>r(6</a:t>
            </a:r>
            <a:r>
              <a:rPr lang="en-US" dirty="0"/>
              <a:t>) = </a:t>
            </a:r>
            <a:r>
              <a:rPr lang="en-US" dirty="0" smtClean="0"/>
              <a:t>0.9</a:t>
            </a:r>
            <a:r>
              <a:rPr lang="en-US" dirty="0"/>
              <a:t>; p &lt; </a:t>
            </a:r>
            <a:r>
              <a:rPr lang="en-US" dirty="0" smtClean="0"/>
              <a:t>0.01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also were able to provide evidence for increased changes surrounding major releases and stabilization approaching the final release.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use of results to determine how to implement automation of test updates using based solely on differences in models </a:t>
            </a:r>
            <a:r>
              <a:rPr lang="en-US" smtClean="0"/>
              <a:t>(result of 7).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 of 5 (model updates not requiring test changes) will be equally as valuable in this implementation.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a model from one version to the next can be identified, and its impact on test cases isolated – to be automatically implemented in the test case.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9" descr="image2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304" y="6120293"/>
            <a:ext cx="2160259" cy="70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11" descr="image2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71" y="6136180"/>
            <a:ext cx="1456422" cy="64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13" descr="image2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37" y="6136180"/>
            <a:ext cx="504346" cy="62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6" name="Picture 2" descr="http://www.bloor-yorkville.com/img/stores/images/cache/IB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20" y="6095412"/>
            <a:ext cx="1248565" cy="62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" y="6120293"/>
            <a:ext cx="1502021" cy="658139"/>
          </a:xfrm>
          <a:prstGeom prst="rect">
            <a:avLst/>
          </a:prstGeom>
        </p:spPr>
      </p:pic>
      <p:pic>
        <p:nvPicPr>
          <p:cNvPr id="9" name="Picture 4" descr="http://salon-9elementsgmbh.netdna-ssl.com/system/files/5476b0/0c342b828e3e000009/email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" r="3033"/>
          <a:stretch/>
        </p:blipFill>
        <p:spPr bwMode="auto">
          <a:xfrm>
            <a:off x="823913" y="2133542"/>
            <a:ext cx="850106" cy="93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milestonemktg.com/wp-content/uploads/2014/04/twitter-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24" y="4368461"/>
            <a:ext cx="859536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60470" y="2280306"/>
            <a:ext cx="360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eric@cs.queensu.ca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60470" y="4440978"/>
            <a:ext cx="360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@</a:t>
            </a:r>
            <a:r>
              <a:rPr lang="en-US" sz="3200" dirty="0" err="1" smtClean="0"/>
              <a:t>EricRapos</a:t>
            </a:r>
            <a:endParaRPr lang="en-US" sz="3200" dirty="0"/>
          </a:p>
        </p:txBody>
      </p:sp>
      <p:pic>
        <p:nvPicPr>
          <p:cNvPr id="1028" name="Picture 4" descr="http://www.caribbeanelections.com/images/newicons/web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2" r="15523"/>
          <a:stretch/>
        </p:blipFill>
        <p:spPr bwMode="auto">
          <a:xfrm>
            <a:off x="823913" y="3122884"/>
            <a:ext cx="850106" cy="123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860470" y="3391898"/>
            <a:ext cx="5661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www.ericrapos.ca</a:t>
            </a:r>
            <a:endParaRPr lang="en-US" sz="3200" dirty="0"/>
          </a:p>
        </p:txBody>
      </p:sp>
      <p:pic>
        <p:nvPicPr>
          <p:cNvPr id="1030" name="Picture 6" descr="http://www1.uwindsor.ca/sociology/system/files/imagecache/244by123_slide_image/slideshow/SAC-Images_OGS-Program_02-Jul-2015.pn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74"/>
          <a:stretch/>
        </p:blipFill>
        <p:spPr bwMode="auto">
          <a:xfrm>
            <a:off x="7353300" y="6111640"/>
            <a:ext cx="1790700" cy="67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79666" y="2399299"/>
          <a:ext cx="31593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830"/>
                <a:gridCol w="789830"/>
                <a:gridCol w="789830"/>
                <a:gridCol w="789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In2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39"/>
          <a:stretch/>
        </p:blipFill>
        <p:spPr bwMode="auto">
          <a:xfrm>
            <a:off x="370840" y="2311400"/>
            <a:ext cx="4753444" cy="168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49155" y="2311400"/>
            <a:ext cx="1073426" cy="4025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79666" y="2399299"/>
          <a:ext cx="31593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830"/>
                <a:gridCol w="789830"/>
                <a:gridCol w="789830"/>
                <a:gridCol w="789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In2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2416"/>
          <a:stretch/>
        </p:blipFill>
        <p:spPr bwMode="auto">
          <a:xfrm>
            <a:off x="370840" y="2311400"/>
            <a:ext cx="4753444" cy="397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49155" y="2311400"/>
            <a:ext cx="1073426" cy="4025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124284" y="2169808"/>
            <a:ext cx="2820395" cy="40257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211086" y="2169808"/>
            <a:ext cx="2565290" cy="40257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79666" y="2399299"/>
          <a:ext cx="31593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830"/>
                <a:gridCol w="789830"/>
                <a:gridCol w="789830"/>
                <a:gridCol w="789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In2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0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0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0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1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1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1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8700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87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2000000</a:t>
                      </a:r>
                      <a:endParaRPr lang="en-US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2000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2001000</a:t>
                      </a:r>
                      <a:endParaRPr lang="en-US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2001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" y="2311400"/>
            <a:ext cx="4753444" cy="388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model and test versions to determine relationship between model changes and test changes.</a:t>
            </a:r>
          </a:p>
          <a:p>
            <a:endParaRPr lang="en-US" dirty="0"/>
          </a:p>
          <a:p>
            <a:r>
              <a:rPr lang="en-US" dirty="0" smtClean="0"/>
              <a:t>But first: determine if a relationship exists at all between these artifacts – an industrial case study!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RQ1: Does test co-evolution happen synchronously or </a:t>
            </a:r>
            <a:r>
              <a:rPr lang="en-US" dirty="0" smtClean="0"/>
              <a:t>is there </a:t>
            </a:r>
            <a:r>
              <a:rPr lang="en-US" dirty="0"/>
              <a:t>a delay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AB2D-6CF8-F940-B7ED-B0AD457A0A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AFF2FE3-AF11-46B8-BF08-1E67985C122A}" vid="{35B08966-4B14-4CDE-B055-688D426FEE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 Template-2</Template>
  <TotalTime>154</TotalTime>
  <Words>1494</Words>
  <Application>Microsoft Office PowerPoint</Application>
  <PresentationFormat>On-screen Show (4:3)</PresentationFormat>
  <Paragraphs>371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Myriad Pro</vt:lpstr>
      <vt:lpstr>Palatino</vt:lpstr>
      <vt:lpstr>Palatino Linotype</vt:lpstr>
      <vt:lpstr>Office Theme</vt:lpstr>
      <vt:lpstr>Examining the  Co-Evolution Relationship Between Simulink Models and their Test Cases</vt:lpstr>
      <vt:lpstr>The Concept</vt:lpstr>
      <vt:lpstr>The Application</vt:lpstr>
      <vt:lpstr>The Goal</vt:lpstr>
      <vt:lpstr>Example</vt:lpstr>
      <vt:lpstr>Example</vt:lpstr>
      <vt:lpstr>Example</vt:lpstr>
      <vt:lpstr>But How?</vt:lpstr>
      <vt:lpstr>Research Questions</vt:lpstr>
      <vt:lpstr>Research Questions</vt:lpstr>
      <vt:lpstr>Research Questions</vt:lpstr>
      <vt:lpstr>The Data Set</vt:lpstr>
      <vt:lpstr>The Models</vt:lpstr>
      <vt:lpstr>Models Provided</vt:lpstr>
      <vt:lpstr>Preprocessing</vt:lpstr>
      <vt:lpstr>Process</vt:lpstr>
      <vt:lpstr>Model Comparison</vt:lpstr>
      <vt:lpstr>Model Comparison</vt:lpstr>
      <vt:lpstr>Test Comparison</vt:lpstr>
      <vt:lpstr>Test Comparison</vt:lpstr>
      <vt:lpstr>Co-Evolution Relationship</vt:lpstr>
      <vt:lpstr>Co-Evolution Relationship</vt:lpstr>
      <vt:lpstr>So What Did We Find?</vt:lpstr>
      <vt:lpstr>PowerPoint Presentation</vt:lpstr>
      <vt:lpstr>Analysis</vt:lpstr>
      <vt:lpstr>RQ1:</vt:lpstr>
      <vt:lpstr>Evolution Disparity</vt:lpstr>
      <vt:lpstr>Discussion</vt:lpstr>
      <vt:lpstr>Discussion</vt:lpstr>
      <vt:lpstr>RQ2:</vt:lpstr>
      <vt:lpstr>Discussion</vt:lpstr>
      <vt:lpstr>Models &amp; Tests Changed at Each Release</vt:lpstr>
      <vt:lpstr>Types of Change Over Time</vt:lpstr>
      <vt:lpstr>Discussion</vt:lpstr>
      <vt:lpstr>RQ3:</vt:lpstr>
      <vt:lpstr>Discussion</vt:lpstr>
      <vt:lpstr>Conclusions and Future Work</vt:lpstr>
      <vt:lpstr>Conclusions</vt:lpstr>
      <vt:lpstr>Future Work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the  Co-Evolution Relationship Between Simulink Models and their Test Cases</dc:title>
  <dc:creator>Eric James Rapos</dc:creator>
  <cp:lastModifiedBy>eric</cp:lastModifiedBy>
  <cp:revision>9</cp:revision>
  <dcterms:created xsi:type="dcterms:W3CDTF">2016-04-25T20:17:21Z</dcterms:created>
  <dcterms:modified xsi:type="dcterms:W3CDTF">2016-05-17T19:23:20Z</dcterms:modified>
</cp:coreProperties>
</file>