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6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1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AC9F-3D89-47B6-9F93-7088AA3126E6}" type="datetimeFigureOut">
              <a:rPr lang="en-US" smtClean="0"/>
              <a:t>5/17/16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461F-0CD8-4AC7-A492-8318306A15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7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461F-0CD8-4AC7-A492-8318306A15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B5CE-C5DC-4816-9CBD-15F1528C524F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BE8C-E8BF-4728-B479-CCEF6AA50ECC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1051-DE5E-4079-801F-E034371D8030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1F0-D303-4FE6-AFCE-8FBA0FEFA820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5241-A3D4-4233-BBB1-7C932CD590E4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236D-CC1D-4CAB-8AFE-350D25739A37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530-2937-4D95-9FC2-823A5CA5B195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5945-411D-43C7-B84A-8FA0E281E003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1054-1FDC-440D-A1E7-9182E4B392F9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1A64-B079-438E-842B-04CAF2638A14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CF3-5F4E-4A87-A8B6-EE24ACA51E66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DA06-6B24-4562-8475-04110D2428F6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635C-4FF4-43B1-BB95-491986118820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F0E-C48D-4F8B-B95F-EC6576095225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8ABC-045F-453D-AA30-C01E9179E72A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87-25CF-4C15-88AA-46C9FB746AAF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5208-DE3D-452E-AB3A-9264EC9C5CBC}" type="datetime1">
              <a:rPr lang="en-US" smtClean="0"/>
              <a:t>5/17/16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Architecture-Centric Derivation of Products in a Software Product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Cuong Cu and </a:t>
            </a:r>
            <a:r>
              <a:rPr lang="en-US" b="1" dirty="0" smtClean="0"/>
              <a:t>Yongjie Zheng</a:t>
            </a:r>
          </a:p>
          <a:p>
            <a:r>
              <a:rPr lang="en-US" dirty="0" smtClean="0"/>
              <a:t>Department of Computer Science and Electrical Engineering</a:t>
            </a:r>
          </a:p>
          <a:p>
            <a:r>
              <a:rPr lang="en-US" dirty="0" smtClean="0"/>
              <a:t>University of Missouri – Kansas 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8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&amp; Preliminary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environment: </a:t>
            </a:r>
            <a:r>
              <a:rPr lang="en-US" b="1" dirty="0" smtClean="0"/>
              <a:t>ArchStudio</a:t>
            </a:r>
            <a:r>
              <a:rPr lang="en-US" dirty="0" smtClean="0"/>
              <a:t> – an Eclipse-based open-source architecture development toolset.</a:t>
            </a:r>
          </a:p>
          <a:p>
            <a:r>
              <a:rPr lang="en-US" dirty="0" smtClean="0"/>
              <a:t>We developed a toolset called </a:t>
            </a:r>
            <a:r>
              <a:rPr lang="en-US" b="1" dirty="0" smtClean="0"/>
              <a:t>xLineMapper</a:t>
            </a:r>
            <a:r>
              <a:rPr lang="en-US" dirty="0" smtClean="0"/>
              <a:t> that includes</a:t>
            </a:r>
          </a:p>
          <a:p>
            <a:pPr lvl="1"/>
            <a:r>
              <a:rPr lang="en-US" b="1" dirty="0"/>
              <a:t>Product line selector </a:t>
            </a:r>
            <a:r>
              <a:rPr lang="en-US" dirty="0"/>
              <a:t>is adapted and extended from an existing prototype included in ArchStudio.</a:t>
            </a:r>
          </a:p>
          <a:p>
            <a:pPr lvl="1"/>
            <a:r>
              <a:rPr lang="en-US" b="1" dirty="0"/>
              <a:t>Code generator </a:t>
            </a:r>
            <a:r>
              <a:rPr lang="en-US" dirty="0"/>
              <a:t>is </a:t>
            </a:r>
            <a:r>
              <a:rPr lang="en-US" dirty="0" smtClean="0"/>
              <a:t>based </a:t>
            </a:r>
            <a:r>
              <a:rPr lang="en-US" dirty="0"/>
              <a:t>on the Eclipse JET2 code generation </a:t>
            </a:r>
            <a:r>
              <a:rPr lang="en-US" dirty="0" smtClean="0"/>
              <a:t>engine.</a:t>
            </a:r>
            <a:endParaRPr lang="en-US" dirty="0"/>
          </a:p>
          <a:p>
            <a:pPr lvl="1"/>
            <a:r>
              <a:rPr lang="en-US" b="1" dirty="0"/>
              <a:t>Annotation processor</a:t>
            </a:r>
            <a:r>
              <a:rPr lang="en-US" dirty="0"/>
              <a:t> is developed based on the ANTLR open-source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Development </a:t>
            </a:r>
            <a:r>
              <a:rPr lang="en-US" dirty="0"/>
              <a:t>and derivation of a text-based chat </a:t>
            </a:r>
            <a:r>
              <a:rPr lang="en-US" dirty="0" smtClean="0"/>
              <a:t>application.</a:t>
            </a:r>
          </a:p>
          <a:p>
            <a:pPr lvl="1"/>
            <a:r>
              <a:rPr lang="en-US" dirty="0" smtClean="0"/>
              <a:t>The application was developed in an architecture-centric way.</a:t>
            </a:r>
          </a:p>
          <a:p>
            <a:pPr lvl="1"/>
            <a:r>
              <a:rPr lang="en-US" dirty="0" smtClean="0"/>
              <a:t>Includes an architecture model, a list of optional features, and a code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2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/>
              <a:t>for </a:t>
            </a:r>
            <a:r>
              <a:rPr lang="en-US" b="1" dirty="0"/>
              <a:t>feature relationships </a:t>
            </a:r>
            <a:r>
              <a:rPr lang="en-US" dirty="0"/>
              <a:t>and </a:t>
            </a:r>
            <a:r>
              <a:rPr lang="en-US" b="1" dirty="0"/>
              <a:t>additional </a:t>
            </a:r>
            <a:r>
              <a:rPr lang="en-US" b="1" dirty="0" smtClean="0"/>
              <a:t>architecture models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Automatically resolving feature dependencies (e.g. mutual exclusion) plays an important role in automatic product derivation.</a:t>
            </a:r>
          </a:p>
          <a:p>
            <a:pPr lvl="1"/>
            <a:r>
              <a:rPr lang="en-US" dirty="0" smtClean="0"/>
              <a:t>Variations in behavioral architecture models that capture product differences in control flow.</a:t>
            </a:r>
          </a:p>
          <a:p>
            <a:r>
              <a:rPr lang="en-US" dirty="0" smtClean="0"/>
              <a:t>Case study with an industrial product line application.</a:t>
            </a:r>
          </a:p>
          <a:p>
            <a:pPr lvl="1"/>
            <a:r>
              <a:rPr lang="en-US" dirty="0" smtClean="0"/>
              <a:t>Applicability, scalability, and affordability.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6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Architecture-Centric Product Derivation (Existing Solutions)</a:t>
            </a:r>
          </a:p>
          <a:p>
            <a:r>
              <a:rPr lang="en-US" dirty="0" smtClean="0"/>
              <a:t>Approach (Tool Demo)</a:t>
            </a:r>
            <a:endParaRPr lang="en-US" dirty="0" smtClean="0"/>
          </a:p>
          <a:p>
            <a:r>
              <a:rPr lang="en-US" dirty="0" smtClean="0"/>
              <a:t>Implementation &amp; Preliminary Experience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Architecture-centric software development </a:t>
            </a:r>
            <a:r>
              <a:rPr lang="en-US" dirty="0" smtClean="0"/>
              <a:t>emphasizes that software architecture should be the focus of software development.</a:t>
            </a:r>
          </a:p>
          <a:p>
            <a:pPr lvl="1"/>
            <a:r>
              <a:rPr lang="en-US" dirty="0" smtClean="0"/>
              <a:t>The architecture model is automatically processed to drive other development activities (e.g. implementation, testing, evolution).</a:t>
            </a:r>
          </a:p>
          <a:p>
            <a:pPr lvl="1"/>
            <a:r>
              <a:rPr lang="en-US" dirty="0" smtClean="0"/>
              <a:t>Manual implementation can still exist.</a:t>
            </a:r>
          </a:p>
          <a:p>
            <a:pPr lvl="1"/>
            <a:r>
              <a:rPr lang="en-US" dirty="0" smtClean="0"/>
              <a:t>Enabling technologies: metamodeling, model transformation, architecture-implementation mapping.</a:t>
            </a:r>
          </a:p>
          <a:p>
            <a:r>
              <a:rPr lang="en-US" b="1" dirty="0" smtClean="0"/>
              <a:t>Software product line development </a:t>
            </a:r>
            <a:r>
              <a:rPr lang="en-US" dirty="0" smtClean="0"/>
              <a:t>is about development of a family of software products that have substantial commonality.</a:t>
            </a:r>
          </a:p>
          <a:p>
            <a:pPr lvl="1"/>
            <a:r>
              <a:rPr lang="en-US" b="1" dirty="0" smtClean="0"/>
              <a:t>Domain engineering </a:t>
            </a:r>
            <a:r>
              <a:rPr lang="en-US" dirty="0" smtClean="0"/>
              <a:t>develops reusable product line artifacts (e.g. product line architecture, product line code).</a:t>
            </a:r>
          </a:p>
          <a:p>
            <a:pPr lvl="1"/>
            <a:r>
              <a:rPr lang="en-US" b="1" dirty="0" smtClean="0"/>
              <a:t>Application engineering </a:t>
            </a:r>
            <a:r>
              <a:rPr lang="en-US" dirty="0" smtClean="0"/>
              <a:t>reuses and customizes the artifacts developed in domain engineering to derive product instances.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5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Architecture-centric product line development </a:t>
            </a:r>
            <a:r>
              <a:rPr lang="en-US" dirty="0" smtClean="0"/>
              <a:t>combines architecture-centric development and product line development.</a:t>
            </a:r>
          </a:p>
          <a:p>
            <a:pPr lvl="1"/>
            <a:r>
              <a:rPr lang="en-US" dirty="0" smtClean="0"/>
              <a:t>Focuses on </a:t>
            </a:r>
            <a:r>
              <a:rPr lang="en-US" b="1" dirty="0" smtClean="0"/>
              <a:t>product line architecture (PLA) </a:t>
            </a:r>
            <a:r>
              <a:rPr lang="en-US" dirty="0" smtClean="0"/>
              <a:t>that includes both core elements and variation points. </a:t>
            </a:r>
          </a:p>
          <a:p>
            <a:pPr lvl="1"/>
            <a:r>
              <a:rPr lang="en-US" dirty="0" smtClean="0"/>
              <a:t>Rationale: software architecture plays an important role in software extensibility and reusability. </a:t>
            </a:r>
          </a:p>
          <a:p>
            <a:r>
              <a:rPr lang="en-US" dirty="0" smtClean="0"/>
              <a:t>Challenges: enabling architecture centrality in the activities specific to product line development – </a:t>
            </a:r>
            <a:r>
              <a:rPr lang="en-US" b="1" dirty="0" smtClean="0"/>
              <a:t>architecture-centric product derivation.</a:t>
            </a:r>
          </a:p>
          <a:p>
            <a:pPr lvl="1"/>
            <a:r>
              <a:rPr lang="en-US" dirty="0" smtClean="0"/>
              <a:t>Focuses on customization of the PLA only.</a:t>
            </a:r>
          </a:p>
          <a:p>
            <a:pPr lvl="1"/>
            <a:r>
              <a:rPr lang="en-US" dirty="0" smtClean="0"/>
              <a:t>Pending on a mechanism to </a:t>
            </a:r>
            <a:r>
              <a:rPr lang="en-US" b="1" dirty="0" smtClean="0"/>
              <a:t>reuse and enforce the result of PLA customization (e.g. decisions on the variation points, selected features) to derive product 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repetitive or conflicting decisions will be made to derive product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7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Architecture-Centric Product Derivation (Existing 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4602163" cy="3777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Strategy 1: </a:t>
            </a:r>
            <a:r>
              <a:rPr lang="en-US" i="1" dirty="0" smtClean="0"/>
              <a:t>Model Transformation </a:t>
            </a:r>
            <a:r>
              <a:rPr lang="en-US" dirty="0" smtClean="0"/>
              <a:t>+ Full </a:t>
            </a:r>
            <a:r>
              <a:rPr lang="en-US" i="1" dirty="0" smtClean="0"/>
              <a:t>Code Generation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Often used together with Model-Driven Architecture: PLA as PIM and PSA as PSM.</a:t>
            </a:r>
          </a:p>
          <a:p>
            <a:pPr lvl="1"/>
            <a:r>
              <a:rPr lang="en-US" dirty="0" smtClean="0"/>
              <a:t>Addresses differences in platform.</a:t>
            </a:r>
          </a:p>
          <a:p>
            <a:r>
              <a:rPr lang="en-US" dirty="0" smtClean="0"/>
              <a:t>Strategy 2: </a:t>
            </a:r>
            <a:r>
              <a:rPr lang="en-US" i="1" dirty="0" smtClean="0"/>
              <a:t>Generation of Code Modifications </a:t>
            </a:r>
            <a:r>
              <a:rPr lang="en-US" dirty="0" smtClean="0"/>
              <a:t>+ </a:t>
            </a:r>
            <a:r>
              <a:rPr lang="en-US" i="1" dirty="0" smtClean="0"/>
              <a:t>Program Transformation</a:t>
            </a:r>
            <a:r>
              <a:rPr lang="en-US" dirty="0" smtClean="0"/>
              <a:t> (</a:t>
            </a:r>
            <a:r>
              <a:rPr lang="en-US" i="1" dirty="0" smtClean="0"/>
              <a:t>Metaprogramming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Architecture and code are disconnected.</a:t>
            </a:r>
          </a:p>
          <a:p>
            <a:pPr lvl="1"/>
            <a:r>
              <a:rPr lang="en-US" dirty="0" smtClean="0"/>
              <a:t>Addresses differences in function.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8108381"/>
              </p:ext>
            </p:extLst>
          </p:nvPr>
        </p:nvGraphicFramePr>
        <p:xfrm>
          <a:off x="7191375" y="2600325"/>
          <a:ext cx="4313238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Visio" r:id="rId3" imgW="3060606" imgH="2006640" progId="Visio.Drawing.11">
                  <p:embed/>
                </p:oleObj>
              </mc:Choice>
              <mc:Fallback>
                <p:oleObj name="Visio" r:id="rId3" imgW="3060606" imgH="20066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75" y="2600325"/>
                        <a:ext cx="4313238" cy="282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75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Architecture-Centric Product Derivation (Existing Solutions</a:t>
            </a:r>
            <a:r>
              <a:rPr lang="en-US" dirty="0" smtClean="0"/>
              <a:t>),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appropriate PLA implementation mechanism is missing.</a:t>
            </a:r>
          </a:p>
          <a:p>
            <a:pPr lvl="1"/>
            <a:r>
              <a:rPr lang="en-US" dirty="0" smtClean="0"/>
              <a:t>The first strategy </a:t>
            </a:r>
            <a:r>
              <a:rPr lang="en-US" b="1" dirty="0" smtClean="0"/>
              <a:t>solely relies on code generation </a:t>
            </a:r>
            <a:r>
              <a:rPr lang="en-US" dirty="0" smtClean="0"/>
              <a:t>- fails to support manual implementation. </a:t>
            </a:r>
          </a:p>
          <a:p>
            <a:pPr lvl="1"/>
            <a:r>
              <a:rPr lang="en-US" dirty="0" smtClean="0"/>
              <a:t>The second strategy </a:t>
            </a:r>
            <a:r>
              <a:rPr lang="en-US" b="1" dirty="0" smtClean="0"/>
              <a:t>uses general-purpose programming techniques</a:t>
            </a:r>
            <a:r>
              <a:rPr lang="en-US" dirty="0" smtClean="0"/>
              <a:t>, such as inheritance, C++ templates – difficult to synchronize the PLA with either product line code or product-specific code. </a:t>
            </a:r>
          </a:p>
          <a:p>
            <a:r>
              <a:rPr lang="en-US" dirty="0" smtClean="0"/>
              <a:t>As a result, a pragmatic architecture-centric product derivation mechanism is still </a:t>
            </a:r>
            <a:r>
              <a:rPr lang="en-US" dirty="0"/>
              <a:t> </a:t>
            </a:r>
            <a:r>
              <a:rPr lang="en-US" dirty="0" smtClean="0"/>
              <a:t>missing.</a:t>
            </a:r>
          </a:p>
          <a:p>
            <a:pPr lvl="1"/>
            <a:r>
              <a:rPr lang="en-US" dirty="0" smtClean="0"/>
              <a:t>The key is the capability of automatically mapping the result of PLA customization to the derived product-specific code.</a:t>
            </a:r>
          </a:p>
          <a:p>
            <a:pPr lvl="1"/>
            <a:r>
              <a:rPr lang="en-US" dirty="0" smtClean="0"/>
              <a:t>In other words, </a:t>
            </a:r>
            <a:r>
              <a:rPr lang="en-US" b="1" dirty="0" smtClean="0"/>
              <a:t>both product line code and product-specific code can be automatically generated </a:t>
            </a:r>
            <a:r>
              <a:rPr lang="en-US" dirty="0" smtClean="0"/>
              <a:t>from the PLA.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4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</a:t>
            </a:r>
            <a:r>
              <a:rPr lang="en-US" smtClean="0"/>
              <a:t>a </a:t>
            </a:r>
            <a:r>
              <a:rPr lang="en-US" smtClean="0"/>
              <a:t>pragmatic mechanism </a:t>
            </a:r>
            <a:r>
              <a:rPr lang="en-US" dirty="0" smtClean="0"/>
              <a:t>of architecture-centric product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three-step derivation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Feature selection and variability resolution for the PLA.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Processing both the PLA and the user-defined product line code.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Generating code from product-specific architecture</a:t>
            </a:r>
            <a:r>
              <a:rPr lang="en-US" dirty="0" smtClean="0"/>
              <a:t>.</a:t>
            </a:r>
          </a:p>
          <a:p>
            <a:r>
              <a:rPr lang="en-US" dirty="0"/>
              <a:t>Enables architecture-centric product derivation in two aspects.</a:t>
            </a:r>
          </a:p>
          <a:p>
            <a:pPr lvl="1"/>
            <a:r>
              <a:rPr lang="en-US" dirty="0"/>
              <a:t>product code is generated from product architecture.</a:t>
            </a:r>
          </a:p>
          <a:p>
            <a:pPr lvl="1"/>
            <a:r>
              <a:rPr lang="en-US" dirty="0"/>
              <a:t>Same decisions are reused to customize product line code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2590135"/>
              </p:ext>
            </p:extLst>
          </p:nvPr>
        </p:nvGraphicFramePr>
        <p:xfrm>
          <a:off x="7191375" y="2374900"/>
          <a:ext cx="4313238" cy="327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Visio" r:id="rId3" imgW="3214852" imgH="2442420" progId="Visio.Drawing.11">
                  <p:embed/>
                </p:oleObj>
              </mc:Choice>
              <mc:Fallback>
                <p:oleObj name="Visio" r:id="rId3" imgW="3214852" imgH="24424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75" y="2374900"/>
                        <a:ext cx="4313238" cy="327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94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a PLA Implementation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code generation and separation </a:t>
            </a:r>
            <a:r>
              <a:rPr lang="en-US" dirty="0" smtClean="0"/>
              <a:t>technique that divides the code of a PLA component into two intendent classes.</a:t>
            </a:r>
          </a:p>
          <a:p>
            <a:pPr lvl="1"/>
            <a:r>
              <a:rPr lang="en-US" dirty="0" smtClean="0"/>
              <a:t>The generated code encapsulates architectural variations (e.g. platform).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architecture-based code annotation </a:t>
            </a:r>
            <a:r>
              <a:rPr lang="en-US" dirty="0" smtClean="0"/>
              <a:t>used in the user-defined code to identify feature-related code.</a:t>
            </a:r>
          </a:p>
          <a:p>
            <a:pPr lvl="1"/>
            <a:r>
              <a:rPr lang="en-US" dirty="0" smtClean="0"/>
              <a:t>Definition: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/*@Optional(Feature.&lt;feature name&gt;)*/</a:t>
            </a:r>
          </a:p>
          <a:p>
            <a:pPr lvl="1"/>
            <a:r>
              <a:rPr lang="en-US" dirty="0" smtClean="0"/>
              <a:t>Can be attached to different code fragments, including class, method, variable, a line of code.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Feature</a:t>
            </a:r>
            <a:r>
              <a:rPr lang="en-US" dirty="0" smtClean="0"/>
              <a:t> is a Java enum containing the list of features automatically extracted from the PLA specification.</a:t>
            </a:r>
          </a:p>
          <a:p>
            <a:pPr lvl="1"/>
            <a:r>
              <a:rPr lang="en-US" dirty="0" smtClean="0"/>
              <a:t>All the annotations and the corresponding code fragments can be automatically maintained (e.g. updated, removed).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2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441732"/>
              </p:ext>
            </p:extLst>
          </p:nvPr>
        </p:nvGraphicFramePr>
        <p:xfrm>
          <a:off x="3263900" y="523902"/>
          <a:ext cx="5664200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Visio" r:id="rId3" imgW="5664147" imgH="5041980" progId="Visio.Drawing.11">
                  <p:embed/>
                </p:oleObj>
              </mc:Choice>
              <mc:Fallback>
                <p:oleObj name="Visio" r:id="rId3" imgW="5664147" imgH="504198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3900" y="523902"/>
                        <a:ext cx="5664200" cy="504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63900" y="5724329"/>
            <a:ext cx="6132027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3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860</Words>
  <Application>Microsoft Macintosh PowerPoint</Application>
  <PresentationFormat>Custom</PresentationFormat>
  <Paragraphs>84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Wisp</vt:lpstr>
      <vt:lpstr>Visio</vt:lpstr>
      <vt:lpstr>Architecture-Centric Derivation of Products in a Software Product Line</vt:lpstr>
      <vt:lpstr>Outline</vt:lpstr>
      <vt:lpstr>Introduction</vt:lpstr>
      <vt:lpstr>Introduction, cont.</vt:lpstr>
      <vt:lpstr>Architecture-Centric Product Derivation (Existing Solutions)</vt:lpstr>
      <vt:lpstr>Architecture-Centric Product Derivation (Existing Solutions), cont.</vt:lpstr>
      <vt:lpstr>Approach: a pragmatic mechanism of architecture-centric product derivation</vt:lpstr>
      <vt:lpstr>Approach: a PLA Implementation Mechanism</vt:lpstr>
      <vt:lpstr>An Example</vt:lpstr>
      <vt:lpstr>Implementation &amp; Preliminary Experience</vt:lpstr>
      <vt:lpstr>Future Work</vt:lpstr>
    </vt:vector>
  </TitlesOfParts>
  <Company>UMKC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Architecture-Centric Derivation of Products in a Software Product Line</dc:title>
  <dc:creator>Zheng, Yongjie</dc:creator>
  <cp:lastModifiedBy>Yongjie Zheng</cp:lastModifiedBy>
  <cp:revision>70</cp:revision>
  <dcterms:created xsi:type="dcterms:W3CDTF">2016-05-12T12:16:01Z</dcterms:created>
  <dcterms:modified xsi:type="dcterms:W3CDTF">2016-05-17T18:39:13Z</dcterms:modified>
</cp:coreProperties>
</file>